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66" r:id="rId3"/>
    <p:sldId id="429" r:id="rId4"/>
    <p:sldId id="433" r:id="rId5"/>
    <p:sldId id="435" r:id="rId6"/>
    <p:sldId id="437" r:id="rId7"/>
    <p:sldId id="436" r:id="rId8"/>
    <p:sldId id="438" r:id="rId9"/>
    <p:sldId id="439" r:id="rId10"/>
    <p:sldId id="440" r:id="rId11"/>
    <p:sldId id="441" r:id="rId12"/>
    <p:sldId id="442" r:id="rId13"/>
    <p:sldId id="443" r:id="rId14"/>
    <p:sldId id="481" r:id="rId15"/>
    <p:sldId id="444" r:id="rId16"/>
    <p:sldId id="482" r:id="rId17"/>
    <p:sldId id="446" r:id="rId18"/>
    <p:sldId id="483" r:id="rId19"/>
    <p:sldId id="447" r:id="rId20"/>
    <p:sldId id="448" r:id="rId21"/>
    <p:sldId id="475" r:id="rId22"/>
    <p:sldId id="450" r:id="rId23"/>
    <p:sldId id="484" r:id="rId24"/>
    <p:sldId id="451" r:id="rId25"/>
    <p:sldId id="485" r:id="rId26"/>
    <p:sldId id="452" r:id="rId27"/>
    <p:sldId id="453" r:id="rId28"/>
    <p:sldId id="486" r:id="rId29"/>
    <p:sldId id="454" r:id="rId30"/>
    <p:sldId id="455" r:id="rId31"/>
    <p:sldId id="487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64" r:id="rId41"/>
    <p:sldId id="476" r:id="rId42"/>
    <p:sldId id="465" r:id="rId43"/>
    <p:sldId id="466" r:id="rId44"/>
    <p:sldId id="477" r:id="rId45"/>
    <p:sldId id="467" r:id="rId46"/>
    <p:sldId id="488" r:id="rId47"/>
    <p:sldId id="468" r:id="rId48"/>
    <p:sldId id="478" r:id="rId49"/>
    <p:sldId id="479" r:id="rId50"/>
    <p:sldId id="469" r:id="rId51"/>
    <p:sldId id="470" r:id="rId52"/>
    <p:sldId id="471" r:id="rId53"/>
    <p:sldId id="472" r:id="rId54"/>
    <p:sldId id="473" r:id="rId55"/>
    <p:sldId id="474" r:id="rId56"/>
    <p:sldId id="480" r:id="rId5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7719" autoAdjust="0"/>
  </p:normalViewPr>
  <p:slideViewPr>
    <p:cSldViewPr>
      <p:cViewPr>
        <p:scale>
          <a:sx n="95" d="100"/>
          <a:sy n="95" d="100"/>
        </p:scale>
        <p:origin x="-1236" y="4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1CFB2992-190A-4367-BFF9-6ED9CA27D9C4}" type="datetimeFigureOut">
              <a:rPr lang="ko-KR" altLang="en-US"/>
              <a:pPr>
                <a:defRPr/>
              </a:pPr>
              <a:t>2015-04-08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4EFD1C-3CFC-4AA3-A820-E1BF204B952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53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1B13EB8C-6A8F-48EC-836F-D60D12FD4048}" type="datetimeFigureOut">
              <a:rPr lang="ko-KR" altLang="en-US"/>
              <a:pPr>
                <a:defRPr/>
              </a:pPr>
              <a:t>2015-04-08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EC27445-9C54-462A-B880-D00E5CC422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758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4941888"/>
            <a:ext cx="9144000" cy="19161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71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6053328" cy="19415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09089"/>
            <a:ext cx="1728192" cy="14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7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0" y="1836738"/>
            <a:ext cx="1765300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03848" y="3361184"/>
            <a:ext cx="2736304" cy="1353334"/>
          </a:xfrm>
        </p:spPr>
        <p:txBody>
          <a:bodyPr/>
          <a:lstStyle>
            <a:lvl1pPr algn="ctr">
              <a:defRPr sz="2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47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27088" y="1530350"/>
            <a:ext cx="7186612" cy="83099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 CookBook,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시대의 멀티미디어</a:t>
            </a:r>
            <a:endParaRPr kumimoji="0" lang="de-DE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27088" y="2513013"/>
            <a:ext cx="7991475" cy="186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강의교안 이용 안내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강의교안의 저작권은 </a:t>
            </a:r>
            <a:r>
              <a:rPr kumimoji="0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한빛아카데미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㈜에 있습니다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136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조에 의거하여 </a:t>
            </a:r>
            <a:endParaRPr kumimoji="0" lang="en-US" altLang="ko-KR" sz="1100" u="sng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최고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천만원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倂科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250825" y="908050"/>
            <a:ext cx="8636000" cy="5689600"/>
          </a:xfrm>
          <a:prstGeom prst="roundRect">
            <a:avLst>
              <a:gd name="adj" fmla="val 8655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2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/>
          </p:cNvSpPr>
          <p:nvPr userDrawn="1"/>
        </p:nvSpPr>
        <p:spPr bwMode="auto">
          <a:xfrm>
            <a:off x="250825" y="1390650"/>
            <a:ext cx="8636000" cy="5207000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2000" smtClean="0">
              <a:solidFill>
                <a:srgbClr val="000000"/>
              </a:solidFill>
              <a:latin typeface="Lucida Grande"/>
              <a:ea typeface="ヒラギノ角ゴ ProN W3"/>
              <a:cs typeface="ヒラギノ角ゴ ProN W3"/>
              <a:sym typeface="Lucida Grande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827088" y="765175"/>
            <a:ext cx="7186612" cy="5222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kumimoji="0" lang="de-DE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49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21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629652FB-5FB3-4995-84D4-2363154A05E3}" type="datetimeFigureOut">
              <a:rPr lang="ko-KR" altLang="en-US"/>
              <a:pPr>
                <a:defRPr/>
              </a:pPr>
              <a:t>2015-04-08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CF5FC1D0-2EF2-4C62-AA63-B849C43C605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4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tvpot.daum.net/clip/ClipView.do?clipid=60911471" TargetMode="External"/><Relationship Id="rId4" Type="http://schemas.openxmlformats.org/officeDocument/2006/relationships/hyperlink" Target="http://tvpot.daum.net/clip/ClipView.do?clipid=4456936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dRKWRMbTvW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R3d9k-4tq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daum.net/tv/ktv?newsId=2014102109512573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daum.net/tv/kbs?newsId=2014112908221040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J2HC3-W2ug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tvcast.naver.com/v/227233" TargetMode="External"/><Relationship Id="rId4" Type="http://schemas.openxmlformats.org/officeDocument/2006/relationships/hyperlink" Target="http://movie.naver.com/movie/bi/mi/mediaView.nhn?code=109971&amp;mid=2516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r-V5p7gc_Q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nime.stackexchange.com/questions/3768/why-is-it-hard-to-draw-people-running-in-anim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OQpMIDJ6r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media.daum.net/tv/ytn?newsId=20150123085905167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o_DzMXg3_n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gmeetup.net/home/making-of-after-earth-pixomondo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41wfgND2QvM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GMQdSiFKsGA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R76e6wvDSdw" TargetMode="External"/><Relationship Id="rId4" Type="http://schemas.openxmlformats.org/officeDocument/2006/relationships/hyperlink" Target="https://www.youtube.com/watch?v=sJYfEk7V8R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hSmyIZAko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mayahatsune.deviantart.com/art/caramelldansen-dancing-gif-animation-ms-paint-280674050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ninevectors.com/tutorialsdata/t01/demo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wavetheater.com/html/workshop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tympanus.net/Tutorials/AnimatedButtons/index5.html" TargetMode="External"/><Relationship Id="rId3" Type="http://schemas.openxmlformats.org/officeDocument/2006/relationships/image" Target="../media/image38.jpeg"/><Relationship Id="rId7" Type="http://schemas.openxmlformats.org/officeDocument/2006/relationships/hyperlink" Target="http://tympanus.net/Tutorials/AnimatedButtons/index4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tympanus.net/Tutorials/AnimatedButtons/index3.html" TargetMode="External"/><Relationship Id="rId5" Type="http://schemas.openxmlformats.org/officeDocument/2006/relationships/hyperlink" Target="http://tympanus.net/Tutorials/AnimatedButtons/index2.html" TargetMode="External"/><Relationship Id="rId10" Type="http://schemas.openxmlformats.org/officeDocument/2006/relationships/hyperlink" Target="http://tympanus.net/Tutorials/AnimatedButtons/index7.html" TargetMode="External"/><Relationship Id="rId4" Type="http://schemas.openxmlformats.org/officeDocument/2006/relationships/hyperlink" Target="http://tympanus.net/Tutorials/AnimatedButtons/index.html" TargetMode="External"/><Relationship Id="rId9" Type="http://schemas.openxmlformats.org/officeDocument/2006/relationships/hyperlink" Target="http://tympanus.net/Tutorials/AnimatedButtons/index6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theheavyprojects.com/spacedock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vimeo.com/7001802" TargetMode="External"/><Relationship Id="rId4" Type="http://schemas.openxmlformats.org/officeDocument/2006/relationships/hyperlink" Target="http://media.daum.net/tv/sbs?newsId=2014100321300500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daum.net/tv/newsy?newsId=2014110709510987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tvpot.daum.net/clip/ClipView.do?clipid=55067730&amp;rtes=y&amp;startDuration=2.37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kinectic.net/motion-capture-face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hyperlink" Target="http://media.daum.net/tv/kbs?newsId=2015011413151168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media.daum.net/economic/industry/newsview?newsid=20150118060705071" TargetMode="External"/><Relationship Id="rId5" Type="http://schemas.openxmlformats.org/officeDocument/2006/relationships/hyperlink" Target="https://www.youtube.com/watch?v=d54aGJFxSEo" TargetMode="External"/><Relationship Id="rId4" Type="http://schemas.openxmlformats.org/officeDocument/2006/relationships/hyperlink" Target="http://www.nissat.org/3d-hologram-phone-technology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goon.com/ch/curry17/v/5614583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media.daum.net/tv/ytn?newsId=2014112116530565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eywui.chosun.com/contents/section.view.keywui?mvSeqnum=14106&amp;cateCategoryId=102&amp;cateSubCategoryId=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media.daum.net/society/others/newsview?newsid=2014102523151063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84213" y="5338763"/>
            <a:ext cx="8239125" cy="1081087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07.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39750" y="4941888"/>
            <a:ext cx="0" cy="10795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그림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908720"/>
            <a:ext cx="814563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 애니메이션의 분류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그림을 그리는 재료와 방법에 따라 종이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셀룰로이드 필름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모래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유리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필름 스크래치 등을 이용하는 방식 등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kumimoji="0"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0"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종이 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(Paper Animation)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사물의</a:t>
            </a:r>
            <a:r>
              <a:rPr lang="en-US" altLang="ko-KR" sz="1200" dirty="0"/>
              <a:t> </a:t>
            </a:r>
            <a:r>
              <a:rPr lang="ko-KR" altLang="en-US" sz="1200" dirty="0"/>
              <a:t>움직임을 한 장씩 연속적으로 그린 그림을 촬영하여 표현</a:t>
            </a:r>
            <a:endParaRPr lang="en-US" altLang="ko-KR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가장 단순한 형태는 </a:t>
            </a:r>
            <a:r>
              <a:rPr lang="ko-KR" altLang="en-US" sz="1200" dirty="0" err="1"/>
              <a:t>플립북</a:t>
            </a:r>
            <a:r>
              <a:rPr lang="ko-KR" altLang="en-US" sz="1200" dirty="0"/>
              <a:t> 애니메이션</a:t>
            </a:r>
            <a:endParaRPr lang="en-US" altLang="ko-KR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종이 한 장에 배경과 캐릭터를 함께 그려서 이미지가 환상적으로 표현되나 많은 인력과 작업량이 요구됨</a:t>
            </a:r>
            <a:endParaRPr lang="en-US" altLang="ko-KR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제작 기간이 오래 걸리므로 장편 애니메이션에는 적합하지 않음</a:t>
            </a:r>
            <a:endParaRPr lang="en-US" altLang="ko-KR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최근에는 디지털 페인팅</a:t>
            </a:r>
            <a:r>
              <a:rPr lang="en-US" altLang="ko-KR" sz="1200" dirty="0"/>
              <a:t>(Digital Painting), </a:t>
            </a:r>
            <a:r>
              <a:rPr lang="ko-KR" altLang="en-US" sz="1200" dirty="0" err="1"/>
              <a:t>멀티레이어</a:t>
            </a:r>
            <a:r>
              <a:rPr lang="en-US" altLang="ko-KR" sz="1200" dirty="0"/>
              <a:t>(Multi-Layer)</a:t>
            </a:r>
            <a:r>
              <a:rPr lang="ko-KR" altLang="en-US" sz="1200" dirty="0"/>
              <a:t>같은 컴퓨터 작업으로 어려움을 극복함</a:t>
            </a:r>
            <a:endParaRPr lang="en-US" altLang="ko-KR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C:\Users\Kim Yong Tae\Desktop\6~9장\7장\7장 이미지\그림 7-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99" y="4535824"/>
            <a:ext cx="5201394" cy="206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33525" y="4071171"/>
            <a:ext cx="317747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플립북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아름다운 남녀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이야기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04425" y="4071171"/>
            <a:ext cx="3223959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플립북으로 재현한 베스트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5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골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9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그림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908720"/>
            <a:ext cx="814563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kumimoji="0"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0"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셀 애니메이션</a:t>
            </a:r>
            <a:r>
              <a:rPr kumimoji="0"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(Cell Animation)</a:t>
            </a: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종이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애니메이션의 단점을 보완하기 위해 개발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가장 대중적인 기법으로 현재도 많이 사용됨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종이 대신 투명한 셀룰로이드 필름을 사용하여 애니메이션을 제작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배경은 종이에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캐릭터는 셀룰로이드 필름에 그린 후 종이에 셀을 올리고 한 프레임씩 끊어서 촬영하여 완성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보통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초에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장의 프레임을 정상 속도로 재생하여 연속적인 움직임을 표현함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제작 과정을 단순화하기 위하여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키프레임과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인비트윈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(Key-Frame and In Between)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기법을 사용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키프레임과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인비트윈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숙련된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애니메이터가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키프레임에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해당하는 중요한 장면만 직접 그리고 숙련도가 낮은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애니메이터들이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키프레임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사이에 들어가는 중간 프레임을 추정하여 그려 제작하는 방식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09120"/>
            <a:ext cx="5184576" cy="19764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87624" y="3971196"/>
            <a:ext cx="2654894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셀 애니메이션의 역사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그림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셀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애니메이션이 가장 대중적인 애니메이션 형태가 된 이유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셀은 그림 위에 올리고 선과 모양을 복사할 수도 있어서 다루기 쉬움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장의 셀을 하나의 장면에 결합시킬 수 있어 경제적임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셀이 움직이는 동안 어떤 셀은 정지한 채 유지할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많은 사람들이 분할하여 작업할 수 있음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분업화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전문화 가능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제작 시간 단축을 위한 노동집약적인 작업시스템을 형성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0043" y="3501008"/>
            <a:ext cx="4085462" cy="245393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573016"/>
            <a:ext cx="241603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17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그림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289966"/>
            <a:ext cx="7992888" cy="545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셀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종류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풀 애니메이션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(Full Animation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움직임을 자연스럽고 부드럽게 표현하기 위해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 그림 또는 그 이상의 그림을 그리는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기간이 길고 막대한 제작 경비가 요구됨</a:t>
            </a: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디즈니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(Walt Disney)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많이 사용하는 애니메이션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2643632" descr="EMB00000340017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73" y="3204509"/>
            <a:ext cx="5400675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641277" y="5713756"/>
            <a:ext cx="27655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풀 애니메이션과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리미티드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애니메이션의 비교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그림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289966"/>
            <a:ext cx="7992888" cy="545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셀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종류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리미티드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애니메이션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(Limited Animation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))</a:t>
            </a: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비용과 시간을 절감하기 위해서 중간의 그림을 생략하는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풀 애니메이션보다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초간 촬영하는 그림의 개수를 적게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그림을 반복적으로 사용하여 움직임을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표현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행동이 투박하고 딱딱함</a:t>
            </a: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절도와 스피드를 추구하는 애니메이션에 적합함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방송을 위한 애니메이션에 많이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단순 셀 애니메이션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Simpled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Cell Animation)</a:t>
            </a: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종이에 그려진 그림을 셀 위에 올려놓는 방법</a:t>
            </a: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외곽선을 그린 후 색칠하지 않는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15925" y="3501008"/>
            <a:ext cx="408637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리미티드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 애니메이션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(Limited Animation))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65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그림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124744"/>
            <a:ext cx="7992888" cy="537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유리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(Glass 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Animation)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대신 유리 위에 그림을 그리는 기법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유리판 위에 유성 물감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점토 등으로 인물과 배경을 그린 후 원하는 프레임만큼 촬영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작가의 상상력과 재료의 질감에 따라 무궁무진한 기법이 동원될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모래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(Sand 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Animation)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대부분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유리 애니메이션 방식을 기본적으로 사용하며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유리판 위에 모래 등을 이용하여 이미지를 구성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유리 밑에서 조명을 투사해 독특한 효과를 내는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스크래치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Scratch 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Animation)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필름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표면을 칼이나 날카로운 송곳으로 긁어서 그림을 그리는 방식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필름 표면의 각 프레임에 직접 그림을 그려서 이미지를 완성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표면을 긁는 강도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따라 화면에 초록색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노란색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흰색으로 색상이 표현됨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많은 경비를 사용하지 않으면서 거친 질감과 유연한 질감을 동시에 표현할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영화 스타워즈의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광선검이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 기법으로 만든 대표적인 예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13025" y="4024564"/>
            <a:ext cx="184698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샌드아트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그림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289966"/>
            <a:ext cx="7992888" cy="545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유리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모레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스크래치 애니메이션의 예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12640272" descr="EMB00000340017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7304929" cy="288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4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모델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 애니메이션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(Model Animation)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개요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점토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종이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철사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금속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털실 등과 같은 다양한 재료를 사용하여 모형을 만들어 애니메이션을 제작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스톱모션 애니메이션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(Stop-Motion Animation)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기법을 사용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모형을 조금씩 움직이며 동작에 변화를 주면서 하나의 프레임씩 촬영하는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모형을 제작하기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문에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차원적인 그림 애니메이션과 같은 융통성은 떨어짐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속도감이 떨어지고 감정 표현이 힘들며 대부분 분업 작업이 불가능하여 대량 제작이 어려움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입체감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사실감이 뛰어나 독특한 장르로 인기를 끌고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애니메이션을 만드는 과정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모델링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촬영 대상을 입체적으로 제작하는 기술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모형을 설치된 배경 공간에 적절히 배치하는 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조명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미니어처 세트를 촬영하기 위한 조명 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스톱모션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프레임씩 촬영하는 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6091" y="5834937"/>
            <a:ext cx="3270447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장난감이 </a:t>
            </a:r>
            <a:r>
              <a:rPr lang="ko-KR" altLang="en-US" sz="12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아닌 </a:t>
            </a:r>
            <a:r>
              <a:rPr lang="ko-KR" altLang="en-US" sz="12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예술</a:t>
            </a:r>
            <a:r>
              <a:rPr lang="en-US" altLang="ko-KR" sz="12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 sz="12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아트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토이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71073" y="5829727"/>
            <a:ext cx="347242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스톱모션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, 3D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프린터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영상 속 기술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5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모델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 애니메이션을 만드는 과정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12640992" descr="EMB00000340018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852936"/>
            <a:ext cx="695941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21237" y="1922993"/>
            <a:ext cx="443102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스톱모션애니메이션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박스트롤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핸드메이드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영상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21237" y="2354514"/>
            <a:ext cx="414248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스톱모션애니메이션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박스트롤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-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피처렛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 영상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81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모델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340768"/>
            <a:ext cx="820891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 애니메이션의 종류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모델의 특성에 따라서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컷아웃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실루엣 애니메이션 등으로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인형 애니메이션</a:t>
            </a:r>
            <a:r>
              <a:rPr lang="en-US" altLang="ko-KR" sz="1200" dirty="0" smtClean="0"/>
              <a:t>(Puppet Animation)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인형을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정교하게 만드는 기술과 영화 기술이 결합된 애니메이션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초기에는 나무 인형을 많이 사용했지만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유연성 강화를 위해 철사나 금속 관절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플라스틱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인형 등으로 발전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점토 애니메이션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클레이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애니메이션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(Clay Animation)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이라고도 부름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점토의 유연성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점성 같은 독특한 특성을 이용하여 모형을 만듦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점토는 유연성이 뛰어나 다양한 효과를 얻을 수 있고 반복하여 변형할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최근에는 고무찰흙이라고 하는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플래스티신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Plasticine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같은 점토 대용 제품을 사용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2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개요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애니메이션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애니메이션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 효과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홀로그램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미래</a:t>
            </a:r>
            <a:endParaRPr lang="en-US" altLang="ko-KR" sz="1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55650" y="1341438"/>
            <a:ext cx="0" cy="2374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모델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340768"/>
            <a:ext cx="820891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 애니메이션의 종류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컷아웃</a:t>
            </a:r>
            <a:r>
              <a:rPr lang="ko-KR" altLang="en-US" sz="1200" dirty="0" smtClean="0"/>
              <a:t> 애니메이션</a:t>
            </a:r>
            <a:r>
              <a:rPr lang="en-US" altLang="ko-KR" sz="1200" dirty="0" smtClean="0"/>
              <a:t>(Cut-out Animation)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종이나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골판지에 그림을 그린 후 오려내어 배경 위에 놓고 캐릭터의 위치와 동작을 변화시켜가며 촬영하는 기법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전체를 만들거나 머리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팔다리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몸통 등과 같은 관절 부위를 따로 만들어 조합하는 방식으로 제작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적은 그림으로도 애니메이션 제작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캐릭터가 처음부터 끝까지 사용되기 때문에 캐릭터와 배경 묘사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질감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명암 표현을 세밀하게 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제작비가 저렴함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자유로운 변형이 어렵고 부드러운 움직임의 처리가 불가능한 것이 단점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실루엣 애니메이션</a:t>
            </a:r>
            <a:r>
              <a:rPr lang="en-US" altLang="ko-KR" sz="1200" dirty="0" smtClean="0"/>
              <a:t>(Silhouette Animation)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컷아웃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애니메이션을 기반으로 유리판 밑에서만 조명을 비추어 그림자를 만들어 애니메이션을 제작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흑백의 강한 대조를 띄는 것이 특징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최근에는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투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명한 컬러 파라핀 소재를 사용하는 경우도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예는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프린스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앤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프린세스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9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그림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289966"/>
            <a:ext cx="7992888" cy="545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 애니메이션의 예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14015512" descr="EMB00000340018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06" y="1942233"/>
            <a:ext cx="739592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6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511256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전통적인 애니메이션의 동작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 표현의 개요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전통적인 애니메이션은 종이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인형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점토 등과 같은 무한한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재료를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사용하여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제작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캐릭터의 유연한 움직임과 표정의 변화를 자연스럽게 재현하는데 한계가 있음</a:t>
            </a:r>
          </a:p>
          <a:p>
            <a:pPr marL="539750" lvl="1" indent="-180975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이러한 문제를 해결하기 위해서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다양한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동작 표현 기법들을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사용함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39750" lvl="1" indent="-180975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종류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(Cycling),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과장과 생략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(Exaggeration &amp; Omission),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가감속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(Ease-Out/Ease-In),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스쿼시 앤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스트래치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(Squash &amp; Stretch)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기법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ko-KR" sz="1200" dirty="0" smtClean="0">
              <a:solidFill>
                <a:prstClr val="black"/>
              </a:solidFill>
              <a:latin typeface="맑은 고딕" panose="020B0503020000020004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전통적인 애니메이션에서 가장 많이 사용하는 동작 표현 기법</a:t>
            </a:r>
            <a:endParaRPr lang="en-US" altLang="ko-KR" sz="1200" dirty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프레임을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프레임의 루프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(loop)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구성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눈을 깜박이거나 걷는 동작은 반복 효과를 사용하면 쉽게 완성할 수 있음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정확하게 표현하지 않으면 부자연스러운 장면이 두드러지게 보일 수 있음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ko-KR" sz="1200" dirty="0" smtClean="0">
              <a:solidFill>
                <a:prstClr val="black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kumimoji="0"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4" y="3544891"/>
            <a:ext cx="3667992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전통적인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2D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애니메이션의 동작 표현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17297" y="5777442"/>
            <a:ext cx="189026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반복 기법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8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511256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전통적인 애니메이션의 동작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588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과장과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생략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특정 부분을 원래보다 과하게 표현하거나 아예 생략시키는 기법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과정과 생략 기법을 사용하면 강한 인상을 남길 수 있음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12642592" descr="EMB00000340019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53" y="2683519"/>
            <a:ext cx="6456199" cy="32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59632" y="6037698"/>
            <a:ext cx="20361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과장 기법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생략 기법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 기법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43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511256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전통적인 애니메이션의 동작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올리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존슨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(Ollie Johnson) &amp; </a:t>
            </a: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프랭크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토마스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의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기본 원칙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smtClean="0"/>
              <a:t>스쿼시 앤 스트레치</a:t>
            </a:r>
            <a:r>
              <a:rPr lang="en-US" altLang="ko-KR" sz="1200" dirty="0" smtClean="0"/>
              <a:t>(Squash and Stretch)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개체가 찌그러지거나 늘어나는 것과 같이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무게감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유연성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운동감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탄성을 표현하는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smtClean="0"/>
              <a:t>예상된 액션</a:t>
            </a:r>
            <a:r>
              <a:rPr lang="en-US" altLang="ko-KR" sz="1200" dirty="0" smtClean="0"/>
              <a:t>(Anticipation Action)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 동작이 어떻게 일어날지 예상할 수 있도록 실마리를 제공해주는 동작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 smtClean="0"/>
              <a:t>스테이징</a:t>
            </a:r>
            <a:r>
              <a:rPr lang="en-US" altLang="ko-KR" sz="1200" dirty="0" smtClean="0"/>
              <a:t>(Staging)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움직임과 관련된 조명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그림자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카메라 앵글의 위치와 움직임에 대해 계획을 세워 촬영하는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15512320" descr="EMB0000034001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9" y="3836899"/>
            <a:ext cx="3925015" cy="17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215512400" descr="EMB0000034001c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69" y="3861048"/>
            <a:ext cx="4490303" cy="16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36513" y="5596578"/>
            <a:ext cx="24400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다양한 스쿼시 앤 스트레치 기법의 표현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83968" y="5596578"/>
            <a:ext cx="31069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예상된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 기법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스테이징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기법의 표현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1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511256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전통적인 애니메이션의 동작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올리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존슨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(Ollie Johnson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&amp; </a:t>
            </a:r>
            <a:r>
              <a:rPr kumimoji="0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프랭크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토마스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의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기본 원칙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sz="1200" dirty="0" smtClean="0"/>
              <a:t>전형적인 액션</a:t>
            </a:r>
            <a:r>
              <a:rPr lang="en-US" altLang="ko-KR" sz="1200" dirty="0" smtClean="0"/>
              <a:t>(Straight Ahead Action), </a:t>
            </a:r>
            <a:r>
              <a:rPr lang="ko-KR" altLang="en-US" sz="1200" dirty="0" smtClean="0"/>
              <a:t>포즈 단위 액션</a:t>
            </a:r>
            <a:r>
              <a:rPr lang="en-US" altLang="ko-KR" sz="1200" dirty="0" smtClean="0"/>
              <a:t>(Pose-to-Pose)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전형적인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액션은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애니메이터가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처음부터 마지막 장면까지 프레임 단위로 모든 장면을 그리는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포즈 단위 액션은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애니메이터가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몇 개의 프레임을 그린 후 그 사이를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인비트윈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기법을 사용하여 완성하는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sz="1200" dirty="0" smtClean="0"/>
              <a:t>마무리 동작과 중첩 액션</a:t>
            </a:r>
            <a:r>
              <a:rPr lang="en-US" altLang="ko-KR" sz="1200" dirty="0" smtClean="0"/>
              <a:t>(follow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Through and </a:t>
            </a:r>
            <a:r>
              <a:rPr lang="en-US" altLang="ko-KR" sz="1200" dirty="0" err="1" smtClean="0"/>
              <a:t>Overlappiong</a:t>
            </a:r>
            <a:r>
              <a:rPr lang="en-US" altLang="ko-KR" sz="1200" dirty="0" smtClean="0"/>
              <a:t> Action)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마무리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동작은 개체의 움직임이 중지되어도 개체의 일부분은 계속 움직이게 하는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중첩 액션은 캐릭터가 동작할 때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관절별로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발생하는 동작의 시차를 뜻함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sz="1200" dirty="0" smtClean="0"/>
              <a:t>슬로 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슬로 아웃</a:t>
            </a:r>
            <a:r>
              <a:rPr lang="en-US" altLang="ko-KR" sz="1200" dirty="0" smtClean="0"/>
              <a:t>(Slow in, Slow out)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움직임이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시작되는 초반과 끝나는 부분에 더 많은 프레임을 구성하고 중간 부분은 적은 프레임으로 구성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Picture 3" descr="C:\Users\Kim Yong Tae\Desktop\6~9장\7장\7장 이미지\그림 7-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2" y="4657331"/>
            <a:ext cx="2809106" cy="16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6" name="_x122765424" descr="EMB0000034001e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7"/>
          <a:stretch>
            <a:fillRect/>
          </a:stretch>
        </p:blipFill>
        <p:spPr bwMode="auto">
          <a:xfrm>
            <a:off x="6372200" y="4437112"/>
            <a:ext cx="2738314" cy="15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486356" y="5995286"/>
            <a:ext cx="13260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슬로 인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슬로 아웃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309" y="4637343"/>
            <a:ext cx="3448050" cy="1181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128" y="6042145"/>
            <a:ext cx="2080535" cy="1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3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511256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전통적인 애니메이션의 동작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124744"/>
            <a:ext cx="814563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올리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존슨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(Ollie Johnson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&amp; </a:t>
            </a:r>
            <a:r>
              <a:rPr kumimoji="0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프랭크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토마스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의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</a:t>
            </a:r>
            <a:r>
              <a:rPr kumimoji="0"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기본 원칙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7"/>
            </a:pPr>
            <a:r>
              <a:rPr lang="ko-KR" altLang="en-US" sz="1200" dirty="0" smtClean="0"/>
              <a:t>보조 액션</a:t>
            </a:r>
            <a:r>
              <a:rPr lang="en-US" altLang="ko-KR" sz="1200" dirty="0" smtClean="0"/>
              <a:t>(Secondary Actions)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액션 후에 연결되는 동작의 여운을 의미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7"/>
            </a:pPr>
            <a:r>
              <a:rPr lang="ko-KR" altLang="en-US" sz="1200" dirty="0" err="1" smtClean="0"/>
              <a:t>아크</a:t>
            </a:r>
            <a:r>
              <a:rPr lang="en-US" altLang="ko-KR" sz="1200" dirty="0" smtClean="0"/>
              <a:t>(Arcs)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움직임을 표현할 때 부드러운 곡선 형태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아치형 궤도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표현하는 기법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7"/>
            </a:pPr>
            <a:r>
              <a:rPr lang="ko-KR" altLang="en-US" sz="1200" dirty="0" smtClean="0"/>
              <a:t>타이밍</a:t>
            </a:r>
            <a:r>
              <a:rPr lang="en-US" altLang="ko-KR" sz="1200" dirty="0" smtClean="0"/>
              <a:t>(Timing)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 동작에 대한 프레임 개수를 지정해 액션의 속도를 조정하는 역할을 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87375" lvl="1" indent="-228600" eaLnBrk="1" hangingPunct="1">
              <a:lnSpc>
                <a:spcPct val="150000"/>
              </a:lnSpc>
              <a:buFont typeface="+mj-ea"/>
              <a:buAutoNum type="circleNumDbPlain" startAt="7"/>
            </a:pPr>
            <a:r>
              <a:rPr lang="ko-KR" altLang="en-US" sz="1200" dirty="0" smtClean="0"/>
              <a:t>과장</a:t>
            </a:r>
            <a:r>
              <a:rPr lang="en-US" altLang="ko-KR" sz="1200" dirty="0" smtClean="0"/>
              <a:t>(Exaggeration)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현실세계에서 보는 것보다 더욱 과하게 표현하는 것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ko-KR" altLang="en-US" sz="1200" dirty="0" smtClean="0"/>
              <a:t>⑪</a:t>
            </a:r>
            <a:r>
              <a:rPr lang="ko-KR" altLang="en-US" sz="1200" dirty="0" err="1" smtClean="0"/>
              <a:t>솔리드</a:t>
            </a:r>
            <a:r>
              <a:rPr lang="ko-KR" altLang="en-US" sz="1200" dirty="0" smtClean="0"/>
              <a:t> 그리기</a:t>
            </a:r>
            <a:r>
              <a:rPr lang="en-US" altLang="ko-KR" sz="1200" dirty="0" smtClean="0"/>
              <a:t>(Solid Drawing)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공간에서 오브젝트를 표현하는 것을 의미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ko-KR" altLang="en-US" sz="1200" dirty="0" smtClean="0"/>
              <a:t>⑫매력</a:t>
            </a:r>
            <a:r>
              <a:rPr lang="en-US" altLang="ko-KR" sz="1200" dirty="0" smtClean="0"/>
              <a:t>(Appeal)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특징이 더욱 드러날 수 있도록 다른 애니메이션 법칙을 함께 사용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0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511256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애니메이션의 개요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애니메이션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(Computer Animation)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이라고도 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컴퓨터로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2D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이미지들을 결합하여 화면에서 연속적으로 움직이도록 구현하는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셀 애니메이션의 전통과 기법을 계승하면서 컴퓨터 그래픽스 기술과 다양한 기술적인 요소들을 이용하여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애니메이션을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하드웨어와 그래픽 소프트웨어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특수 효과 등의 발전으로 새로운 입지를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b="1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511256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814563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애니메이션을 제작하는 방법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컴퓨터를 제작 과정의 일부에서만 사용하는 방식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동화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작업은 전통적인 셀 애니메이션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기법으로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그 다음부터 디지털로 전환하여 진행하는 방식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컴퓨터를 제작 </a:t>
            </a:r>
            <a:r>
              <a:rPr lang="ko-KR" altLang="en-US" sz="1200" dirty="0" smtClean="0"/>
              <a:t>과정 전체에서 </a:t>
            </a:r>
            <a:r>
              <a:rPr lang="ko-KR" altLang="en-US" sz="1200" dirty="0"/>
              <a:t>사용하는 방식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디지타이저를 이용하여 컴퓨터에 그림을 직접 그리고  진행하는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(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디지타이저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도표나 설계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그림등의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좌표데이터를 컴퓨터로 읽어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드릴수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하기위한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입력장치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제작 시스템으로 모든 과정을 진행할 수 있음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→ 모든 과정을 컴퓨터로 진행하더라도 그 전에 개인의 독창적인 아이디어를 그림으로 직접 그려야 함</a:t>
            </a:r>
            <a:endParaRPr lang="en-US" altLang="ko-KR"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b="1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81582768" descr="EMB0000034001e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09" y="4003646"/>
            <a:ext cx="5150708" cy="24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511241" y="6071566"/>
            <a:ext cx="16129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◀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35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2D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포토샵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페인터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등과 같은 그래픽 소프트웨어를 사용하여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차원적인 평면 이미지로 제작한 애니메이션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소프트웨어는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레타스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프로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레타스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스튜디오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어도비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플래시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툰붐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애니메이트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프로 등이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2D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제작 과정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기획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방식을 사용하여 작품 기획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작성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캐릭터와 도구를 디자인함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작품에 대한 콘티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 더 알아채기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쉽게 그림으로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스케치를 간단히 해놓은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작성하고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(Original Picture),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(Animation)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원화와 동화를 컴퓨터에 입력하여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트레이스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과정과 채색 과정을 거쳐 배경을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 연출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채색이 완료된 그림을 다른 그림과 합성하거나 특수 </a:t>
            </a:r>
            <a:r>
              <a:rPr lang="ko-KR" altLang="en-US" sz="1200" dirty="0" smtClean="0"/>
              <a:t>효과 등을 추가하여 촬영 및 편집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마무리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편집된 영상에 배경 음악과 성우의 더빙을 결합하여 최종적으로 완성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42698" y="2581838"/>
            <a:ext cx="271580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2D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디지털 애니메이션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98072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개념과 활용분야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움직임이 없는 사물에 생명을 불어넣어 움직이는 것처럼 보이게 만드는 촬영 기법 또는 영화를 총칭함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애니메이션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(Traditional Animation)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디지털 애니메이션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(Digital Animation)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분류됨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애니메이션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과정이 수작업으로 진행됨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 기술의 기반이 되어 오늘날까지도 영향을 미침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제작 과정의 일부분 또는 전체에서 컴퓨터를 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애니메이션이라고도 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실세계에서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실현 불가능한 것도 가능하게 하는 미래의 핵심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</a:t>
            </a: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이외에도 게임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뮤직비디오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TV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 등에 다양하게 활용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58825" lvl="2" indent="0" eaLnBrk="1" hangingPunct="1">
              <a:lnSpc>
                <a:spcPct val="150000"/>
              </a:lnSpc>
              <a:buNone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애니메이션의 개요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79301288" descr="EMB0000034001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11" y="4149080"/>
            <a:ext cx="4909458" cy="217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109569" y="6046276"/>
            <a:ext cx="298671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디즈니 최초 한국인 캐릭터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41017" y="6365826"/>
            <a:ext cx="2610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전통적인 애니메이션과 컴퓨터 애니메이션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컴퓨터를 사용하여 입체적인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가상공간에서 제작하는 애니메이션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가상공간에 배경과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캐릭터를 배치하고 여러 카메라를 제어하면서 촬영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카메라 앵글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(Camera Angle)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자유롭게 비행할 수 있기 때문에 관찰자의 시선을 무한대로 확장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최근에는 사람들의 상상력을 직접 재현할 수 있다는 장점으로 급격하게 확산되고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캐릭터에 대한 모델링이 완료되면 모델링 데이터를 재사용하여 변형한 뒤 다른 모델을 만들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실사와 같은 그래픽 표현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컴퓨터로 계산하여 캐릭터들을 움직이게 만듦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아직까지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캐릭터를 사실적으로 표현하는 데 많은 어려움이 있어 이 문제 해결을 위해 모션 캡처 기술 사용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모션 캡처 방식은 비용과 시간을 절약해주기 때문에 많은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애니메이션에서 사용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예는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100%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캡처 방식으로 제작된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판타지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(Final Fantasy 2001’)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있음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3D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3D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81582768" descr="EMB0000034001f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7302018" cy="32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065211" y="1934336"/>
            <a:ext cx="4043094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3D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메카닉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비행 슈팅 게임 스트라이크 벡터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760" y="5822198"/>
            <a:ext cx="26452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메카닉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비행 슈팅 게임 스트라이크 벡터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애니메이션의 제작 과정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기획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애니메이션 제작 방식과 큰 차이 없이 작품 기획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작성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캐릭터와 도구들을 디자인함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프로덕션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컴퓨터를 이용하여 본격적으로 제작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조명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맵핑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렌더링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과정을 수행하여 최종적으로 입체적인 동영상을 만듦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마무리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편집된 영상에 배경 음악과 성우의 더빙을 결합하여 최종적으로 완성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en-US" altLang="ko-KR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3D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36253"/>
            <a:ext cx="6840000" cy="157472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9632" y="3225715"/>
            <a:ext cx="513153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픽소몬도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Pixomondo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스튜디오의 “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After Earth”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제작 과정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1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합성 애니메이션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(Composed animation)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실사 영상과 애니메이션 영상을 합쳐 하나의 영상으로 구성하는 기법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초현실적인 장면 및 특수 효과 등을 표현하기 위해 사용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연기자와 애니메이션 캐릭터를 가상공간에서 결합시켜 흥미를 이끌어 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방송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광고 등의 분야에서 사용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합성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181580448" descr="EMB0000034002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24518"/>
            <a:ext cx="5400675" cy="258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50039" y="5873000"/>
            <a:ext cx="20088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합성 애니메이션의 다양한 표현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89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셀 애니메이션과 실사 영화의 합성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영화 제작이 활발하게 이루어지기 시작한 때부터 폭넓게 사용됨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초기에는 유리판에 완성된 셀을 올려놓고 유리판 아래에서 실사 필름을 투영시켜 합성 영상을 촬영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이후 실사 영상과 애니메이션 영상을 함께 촬영할 수 있는 콘덴서 렌즈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(condenser lens)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개발됨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페인팅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(Matte Painting)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기법을 이용하기도 함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애니메이션과 실사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할리우드에서 많이 사용하는 방법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개 이상의 투명한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(Layer)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만들고 각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레이어에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캐릭터와 배경을 분리시켜 합성 영상을 만듦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셀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애니메이션과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애니메이션의 합성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국내에서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많이 사용하는 방법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차원의 셀 애니메이션 화면과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차원의 영상에서 발생하는 이질감을 최소화시켜야 하는 문제점이 있음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합성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3.3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548680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경로 기반 애니메이션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(Path Based Animation)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스플라인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(Spline)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곡선의 경로를 따라 물체를 움직이는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(- CG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유선형의 모양을 만들기 위해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제어점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들을 지정하고 이를 잇는 곡선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그래픽에서 수학 공식 가운데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스플라인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함수를 이용하여 표현하는 매끄러운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곡선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아케이드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Arcade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게임에 등장하는 캐릭터들이 이 기법을 사용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곡선을 따라 움직이는 캐릭터를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스프라이트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(Sprite)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라고 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영상과 독립적으로 움직이는 별도의 그래픽스 개체를 뜻함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최근에는 다양한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레이어에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 등을 우선순위에 따라 합성하는 기술을 포함하는 의미로 사용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스프라이트만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다시 그리기 때문에 파일 용량과 요구되는 데이터 전송 대역폭이 적음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896544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애니메이션의 동작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4965"/>
            <a:ext cx="4015513" cy="223439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31469" y="4088105"/>
            <a:ext cx="433028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경로 기반 애니메이션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(Path Based Animation)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9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124744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벡터 애니메이션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경로 기반 애니메이션과 제작 과정이 유사하지만 비트맵 방식이 아니라 수학적인 연산으로 이미지를 표현함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화질이 매우 좋고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애니메이션과 비교하여 파일 용량이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1/3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밖에 되지 않음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자연스러운 이미지보다 만화적인 이미지를 사용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웹 광고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배너광고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내비게이션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등에 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벡터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장점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용량이 작아 전송 속도를 최대한 빠르게 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벡터 그래픽 형식이기 때문에 고품질의 이미지 제작이 가능함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수학적인 연산으로 만들어진 이미지이기 때문에 확대하거나 축소해도 동일한 품질을 가짐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504056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애니메이션의 동작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15362" name="Picture 2" descr="C:\Users\Kim Yong Tae\Desktop\6~9장\7장\7장 이미지\그림 7-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653136"/>
            <a:ext cx="5081191" cy="180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310744" y="5854497"/>
            <a:ext cx="2323072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벡터 애니메이션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0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키프레임과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트위닝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(Key-Frame and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Tweening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키프레임과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인비트윈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기법을 컴퓨터 기반의 애니메이션 제작 과정에 도입하여 사용하는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애니메이션에서는 중간 프레임을 사람이 아니라 플래시와 같은 프로그램이 자동으로 생성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75252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애니메이션의 동작 표현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3.4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03" y="3455728"/>
            <a:ext cx="5904259" cy="20657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9632" y="2545900"/>
            <a:ext cx="357771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WhatIs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? Key Frames and Tweens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5917" y="2983718"/>
            <a:ext cx="33406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Keyframe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 Animation Tutorial 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7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298433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애니메이션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(Web Animation)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개념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디지털을 기반으로 제작하는 인터넷용 애니메이션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 기반의 웹 디자인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(Web Design)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애니메이션 기술이 결합된 새로운 분야로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웹브라우저를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통해 제공됨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넓은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의미로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Webtoon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용어로 사용되며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 애니메이션도 포함됨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애니메이션 제작 과정을 단순화시킨 새로운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소수의 전문가만으로도 제작이 가능하며 제작비도 저렴함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(Flash)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많이 사용하기 때문에 플래시 애니메이션을 대표적인 웹 애니메이션으로 인정함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플래시는 파일 용량이 적고 역동적인 효과를 만들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상호작용이 가능하고 화질이 우수함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내비게이션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메뉴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 게임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배너 광고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장편 애니메이션 제작 등에 사용됨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앞으로는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HTML5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대부분의 플래시를 대체할 것이라는 전망이 높음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웹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7421" y="5064055"/>
            <a:ext cx="3366588" cy="7987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5106" y="5064055"/>
            <a:ext cx="3329302" cy="7987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023" y="5972349"/>
            <a:ext cx="2910673" cy="1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플랫폼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(Web Platform)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애니메이션과 동기화를 정의할 때 생각할 점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효과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인터페이스를 쉽게 이해할 수 있도록 시각적인 단서와 피드백을 제공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스토리텔링과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시각화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이야기를 전달하거나 일부 정보를 표시하기 위해서 애니메이션 효과를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(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스토리텔링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상대방에게 알리고자 하는 바를 재미있고 생생한 이야기로 설득력 있게 전달하는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 요소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경로를 따라 이동하는 기능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경로를 이탈했을 때 안내하는 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일부 작업이 동시에 발생하도록 동기화하는 기능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장면의 순서를 바꾸는 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되돌리기 기능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맞춤형 학습을 위해 재생 속도를 변경하는 제어 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입력에 반응하여 응답하는 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웹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애니메이션의 역사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역사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고대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벽화를 통해 애니메이션의 기원을 찾음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65" y="2259938"/>
            <a:ext cx="5913123" cy="29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인터넷이 등장한 초기부터 사용된 애니메이션 기술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파일에 여러 개의 이미지를 저장하여 이미지의 순서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지속 시간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 횟수를 정의하여 만듦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제작 과정이 간단하여 누구나 쉽게 만들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특별한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플러그인을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필요로 하지 않기 때문에 웹 광고와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아바타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제작에 많이 사용됨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미리 정해진 애니메이션 효과만 보여주기 때문에 사용자에게 지루함을 줄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용량이 크다는 단점이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웹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애니메이션 제작 프로그램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312" y="3832299"/>
            <a:ext cx="497764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Photoshop Playbook: How to Create Animated GIFs 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3312" y="4258830"/>
            <a:ext cx="4655442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Caramelldansen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dancing gif animation </a:t>
            </a:r>
            <a:r>
              <a:rPr lang="en-US" altLang="ko-KR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ms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paint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5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273032"/>
            <a:ext cx="7777163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동적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HTML(DHTML, Dynamic Hypertext Markup Language Animation)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GIF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수용하여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웹페이지에서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보다 생동감 있게 애니메이션을 표현하는 기술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웹페이지에서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위치 이동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 변경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 변경 등과 같은 시각적인 효과를 만듦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웹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애니메이션 제작 프로그램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74" y="3289256"/>
            <a:ext cx="4323653" cy="29914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9632" y="2785200"/>
            <a:ext cx="344838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동적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HTML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에서의 웹 애니메이션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8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196752"/>
            <a:ext cx="7819961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벡터 도형 처리 기반의 애니메이션 저작용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사용법이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간단하여 쉽게 배울 수 있고 제작 방법도 간단함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벡터 그래픽 이미지를 사용하므로 일반 동영상 파일 용량의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1/16, GIF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파일 용량의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1/3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정도로 적음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압축률이 높아 전송 속도가 빠르고 확대해도 이미지의 변형이 발생하지 않음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영화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교육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 등에 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웹브라우저와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동적인 개념을 부여하여 사용자와 상호작용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(Interaction)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가능함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스트리밍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(Streaming)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기술을 지원하여 실시간으로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전송받은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부분을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웹브라우저에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즉시 출력함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웹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애니메이션 제작 프로그램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84" y="4030465"/>
            <a:ext cx="3934396" cy="22412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62405" y="5751066"/>
            <a:ext cx="370806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플래시 애니메이션에서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인터랙션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기능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0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819961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CSS3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CSS3(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웹페이지의</a:t>
            </a:r>
            <a:r>
              <a:rPr lang="ko-KR" altLang="en-US" sz="1200" dirty="0"/>
              <a:t> 스타일과 </a:t>
            </a:r>
            <a:r>
              <a:rPr lang="ko-KR" altLang="en-US" sz="1200" dirty="0" err="1"/>
              <a:t>레이아웃등을</a:t>
            </a:r>
            <a:r>
              <a:rPr lang="ko-KR" altLang="en-US" sz="1200" dirty="0"/>
              <a:t> 제어하는 </a:t>
            </a:r>
            <a:r>
              <a:rPr lang="ko-KR" altLang="en-US" sz="1200" dirty="0" smtClean="0"/>
              <a:t>언어</a:t>
            </a:r>
            <a:r>
              <a:rPr lang="en-US" altLang="ko-KR" sz="1200" dirty="0" smtClean="0"/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기능을 사용한 애니메이션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플러그인 기능을 하는 하나의 플랫폼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 스크립트 언어 또는 플래시 고급 기능들을 가져와 통합 제어하여 실행하는 도구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및 모델링 기능을 기본적으로 포함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웹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애니메이션 제작 프로그램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62" y="3237219"/>
            <a:ext cx="4787119" cy="19442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40544" y="3221443"/>
            <a:ext cx="277992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Animated Buttons 1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40544" y="3480446"/>
            <a:ext cx="277992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Animated Buttons 2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40544" y="3739449"/>
            <a:ext cx="277992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Animated Buttons 3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40544" y="3998452"/>
            <a:ext cx="277992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Animated Buttons 4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40544" y="4257455"/>
            <a:ext cx="277992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Animated Buttons 5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0544" y="4516458"/>
            <a:ext cx="277992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Animated Buttons 6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40544" y="4775461"/>
            <a:ext cx="277992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10"/>
              </a:rPr>
              <a:t>Animated Buttons 7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13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124744"/>
            <a:ext cx="7819961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HTML5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HTML5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기반으로 제작된 애니메이션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차기 버전으로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HTML4, XHTML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대체하기 위해 만든 핵심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마크업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언어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애니메이션에서 그래픽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음악뿐만 아니라 복잡한 웹 어플리케이션을 구축하는 데 필요한 모든 것을 제공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별도의 프로그램을 설치하지 않아도 최신 멀티미디어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웹브라우저에서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쉽게 구현할 수 있음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웹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 애니메이션 제작 프로그램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4.2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29000"/>
            <a:ext cx="5589486" cy="27363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59632" y="2930460"/>
            <a:ext cx="4424609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HTML5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와 자바 스크립트를 사용한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애니메이션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58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620688"/>
            <a:ext cx="7819961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특수 효과의 개요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특별한 촬영 기술 또는 특별히 제작한 대상을 사용하여 영상을 표현하는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영상제작에서 시각적인 특수효과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VFX: </a:t>
            </a:r>
            <a:r>
              <a:rPr lang="ko-KR" altLang="en-US" sz="12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존재할 수 없는 영상이나 촬영 불가능한 장면</a:t>
            </a:r>
            <a:r>
              <a:rPr lang="en-US" altLang="ko-KR" sz="12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실물을 사용하기에는 경제적으로나 안전에 문제가 있는 장면을 촬영하기 위해 이용되는 </a:t>
            </a:r>
            <a:r>
              <a:rPr lang="ko-KR" altLang="en-US" sz="12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라고 불리는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이펙트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기술을 사용함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1990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년대 이후 컴퓨터 합성 기술인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CGI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기술이 도입되면서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비용으로 안전하게 원하는 장면을 만들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특수 효과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12641232" descr="EMB00000340021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09" y="3528648"/>
            <a:ext cx="5413339" cy="263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61838" y="2657165"/>
            <a:ext cx="447263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진짜 같은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CG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시대 성큼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…..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죽은 배우 </a:t>
            </a:r>
            <a:r>
              <a:rPr lang="en-US" altLang="ko-KR" sz="12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'3D </a:t>
            </a:r>
            <a:r>
              <a:rPr lang="ko-KR" altLang="en-US" sz="12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환생</a:t>
            </a:r>
            <a:r>
              <a:rPr lang="en-US" altLang="ko-KR" sz="12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’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61838" y="3036009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비주얼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이펙트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 기술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04248" y="5896445"/>
            <a:ext cx="20088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◀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영화에서 사용된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이펙트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81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819961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효과의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광학 효과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촬영 기술을 통해서 영상을 만드는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배우를 다른 배경에 삽입하거나 동물이 말하는 것처럼 촬영 중에 카메라 자체에서 내는 효과를 뜻함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기계적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효과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기계화된 소품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특수분장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화공 효과 등을 말함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특수 효과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5567" y="3689842"/>
            <a:ext cx="236635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특수분장의 세계 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77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891969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유체 시뮬레이션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피부 등과 같은 탄성을 가진 물체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특정한 형태가 없는 눈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등과 같은 유체의 움직임을 자연스럽게 표현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특수 효과의 종류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76872"/>
            <a:ext cx="472857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891969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파티클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유체 시뮬레이션만으로는 충분한 시각적인 효과를 표현하지 못하기 때문에 추가적으로 사용하는 기술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제작된 영상에 효과를 나타내는 또 다른 장면을 덧입혀서 더욱 사실감 있게 표현하는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특수 효과의 종류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2564904"/>
            <a:ext cx="625383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891969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애니매트로닉스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(Animatronics)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(Animation)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일렉트로닉스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(Electronics)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합성한 단어로 기계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전자공학을 이용한 특수 효과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기계적인 뼈대와 전자회로를 이용하여 모형 캐릭터를 만들고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물리적 실체를 사용하여 영상을 제작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특수 분장과 컴퓨터 그래픽 기술을 연계하여 활용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주라기 공원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공룡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반지의 제왕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골룸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킹콩 등이 대표적인 예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특수 효과의 종류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46" y="3284984"/>
            <a:ext cx="371815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애니메이션의 역사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008136"/>
            <a:ext cx="7992888" cy="560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역사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세기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오늘날 애니메이션의 기초가 되는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플립북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등장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세기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잔상 효과를 이용한 다양한 장치들이 등장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1897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단위로 영상을 제작하는 스톱모션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(Stop Motion)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기법 개발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1914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발전에 결정적인 계기가 되는 셀 애니메이션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(Cell Animation)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기법 개발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1920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월트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디즈니와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브레이로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대표되는 스튜디오들이 설립되면서 애니메이션이 하나의 산업으로 발전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1925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모형 애니메이션 영화의 등장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1933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스톱모션 애니메이션에 실사 장면을 합성한 영화가 만들어짐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1980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애니메이션 대작들이 만들어지고 있음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1834170"/>
            <a:ext cx="5112568" cy="18729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17298" y="3815043"/>
            <a:ext cx="327525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플립북으로 본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드래곤볼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명장면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6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196752"/>
            <a:ext cx="7891969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(Flow Motion)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영화 매트릭스에서 공중에 몸을 날린 배우를 정지된 상태에서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 회전하면서 보여주는 장면에 사용된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모션 캡처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(Motion Capture)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세밀한 움직임을 표현하기 위해 사용하는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사물이나 사람에게 센서를 부착하여 대상의 움직임 정보를 인식한 후 디지털 형태로 기록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사용하는 센서의 형태에 따라 기계식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자기식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광학식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적외선식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자이로스코프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센서 등이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배우의 움직임을 디지털 형태로 저장하기 때문에 복제하여 재활용할 수 있음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스포츠 등과 같은 분야에서 다양하게 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특수 효과의 종류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1026" name="Picture 2" descr="http://www.lightingwriting.com/wp-content/uploads/2012/03/ActivisionStudioFilmAreaforMotionCaptur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88" y="4437112"/>
            <a:ext cx="2824620" cy="18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lyankrishna4886.files.wordpress.com/2010/11/mechanical_motion_captu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22" y="4544979"/>
            <a:ext cx="2868284" cy="164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61322" y="6320192"/>
            <a:ext cx="856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모션 캡처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64088" y="6320192"/>
            <a:ext cx="12522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모션 캡처 세트장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2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124744"/>
            <a:ext cx="7891969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최근의 모션 캡처 기술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마커프리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모션 캡처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센서를 부착하지 않고 조명 변화에 의한 실루엣 해석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배경의 변화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변수를 사용하여 움직임을 캡처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동작의 제약이 없고 자연스러운 것이 특징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페이스 모션 캡처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얼굴에 작은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마커를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부착해 얼굴 표정이나 얼굴 근육의 변화 등을 인식하는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얼굴 표정의 섬세한 변화까지도 표현이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퍼포먼스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캡처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미세한 움직임도 반영할 수 있는 기술로 배우의 눈동자와 혀의 움직임까지도 인식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특수 효과의 종류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5.2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581128"/>
            <a:ext cx="6001536" cy="18678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75656" y="4149080"/>
            <a:ext cx="222849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퍼포먼스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캡처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74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891969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홀로그램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(Hologram)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개요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물체와 똑같이 입체적으로 보이도록 하는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영상 표현 기술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홀로그램과 홀로그래피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(Holography)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용어를 함께 사용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홀로그래피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빛의 간섭을 사용하여 입체 정보를 기록하고 재생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생성하는 기술 자체를 의미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홀로그램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홀로그래피 기술로 생성된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차원 사진 또는 영상을 의미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영상뿐만 아니라 인체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기계의 정밀 진단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자연과 문화의 입체 보존 등과 같이 다양한 분야에 활용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공연분야의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K-POP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홀로그램 전용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콘서트홀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홀로그램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6.1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3847477"/>
            <a:ext cx="3384376" cy="239620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76300" y="4527627"/>
            <a:ext cx="2178802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홀로그램 기술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4432" y="5752756"/>
            <a:ext cx="372890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Windows 10 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홀로렌즈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(HoloLens)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95387" y="5344379"/>
            <a:ext cx="321113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홀로그램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,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요우커를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 홀린다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95387" y="4936003"/>
            <a:ext cx="356540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K-POP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홀로그램 전용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콘서트홀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40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963977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홀로그램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촬영 원리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레이저를 두 개로 분리하여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기준광은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직접 필름 스크린에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물체광은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홀로그램으로 표현하려는 물체를 비춤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물체광은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물체 표면의 모양과 형태에 따라 물체의 표면에서 필름 스크린까지의 거리가 변형되어 나타남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변형되지 않은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기준광은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필름 스크린에서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물체광과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부딪쳐 간섭을 일으킴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발생된 간섭 줄무늬를 필름 스크린에 저장하는데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간섭 줄무늬가 저장된 필름이 홀로그램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홀로그램 기술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6.2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9818" y="3284984"/>
            <a:ext cx="360196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963977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홀로그램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재생 과정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 과정에서 사용된 광선과 동일한 광선을 다시 스크린에 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진동수를 가진 주파수이기 때문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45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 정도 기울어진 홀로그래피 입체 영상용 특수 스크린을 사용해 재생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스크린에 광선이 투과와 반사되는 과정에서 허공에 나타난 투명한 영상을 관객이 관람하는 것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관객은 반사율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50%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홀로그램 영상을 보게 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홀로그램 기술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6.2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013" y="3284932"/>
            <a:ext cx="4680123" cy="29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963977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 애니메이션 시장 환경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예전에는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OEM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수준이었지만 현재는 기획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제작을 자체적으로 해결하고 세계 시장을 목표로 하는 수준으로 발전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마당을 나온 암탉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넛잡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땅콩 도둑들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전 세계에 개봉됨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뽀로로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국제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에미상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후보에 올랐고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&lt;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미스터고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중국시장에서 각광받음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의상 시뮬레이션 기술인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퀼로스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Qualoth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유체 시뮬레이션 기술인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플럭스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FluX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겨울 왕국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국내 관객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940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만을 돌파하면서 전 세계 흥행 수익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위를 기록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애니메이션의 미래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7.1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71" y="4005064"/>
            <a:ext cx="6415581" cy="223224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30641" y="3542528"/>
            <a:ext cx="207781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넛잡 예고편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0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2"/>
          <p:cNvSpPr>
            <a:spLocks noGrp="1"/>
          </p:cNvSpPr>
          <p:nvPr>
            <p:ph idx="4294967295"/>
          </p:nvPr>
        </p:nvSpPr>
        <p:spPr>
          <a:xfrm>
            <a:off x="712479" y="1340768"/>
            <a:ext cx="7963977" cy="468052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해외 애니메이션 시장 환경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디즈니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픽사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드림웍스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등과 같은 대형 애니메이션 제작사 위주에서 중소 제작사들이 흥행하는 환경으로 변화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중소 제작사들의 글로벌 협업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대형 제작사의 고급 인력 이동에 의한 기술 평준화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개성이 강한 독특한 캐릭터 제작 등이 흥행 원인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67" name="Rectangle 7"/>
          <p:cNvSpPr>
            <a:spLocks/>
          </p:cNvSpPr>
          <p:nvPr/>
        </p:nvSpPr>
        <p:spPr bwMode="auto">
          <a:xfrm>
            <a:off x="899592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애니메이션의 미래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7.1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12642192" descr="EMB0000034002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23339"/>
            <a:ext cx="6119174" cy="25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475656" y="2806447"/>
            <a:ext cx="365997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빙하조각의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'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엘사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'·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스모그 속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'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뮬란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' 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7664" y="5944866"/>
            <a:ext cx="26805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▲ 디즈니 애니메이션 겨울 왕국과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팬픽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0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애니메이션의 역사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잔상 효과를 이용한 오락 기구 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3568" y="1988840"/>
            <a:ext cx="6636784" cy="42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애니메이션의 역사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1.2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1340768"/>
            <a:ext cx="7992888" cy="551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우리나라 애니메이션의 역사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1956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우리나라 애니메이션의 시초는 </a:t>
            </a:r>
            <a:r>
              <a:rPr lang="ko-KR" altLang="en-US" sz="1200" dirty="0" err="1" smtClean="0"/>
              <a:t>럭키치약</a:t>
            </a:r>
            <a:r>
              <a:rPr lang="ko-KR" altLang="en-US" sz="1200" dirty="0" smtClean="0"/>
              <a:t> 광고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1967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최초의 극장용 장편 애니메이션인 신동헌 감독의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개봉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1976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김청기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감독의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로보트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태권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V’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흥행에 성공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1987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 최초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TV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 애니메이션인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떠돌이 까치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방영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8775" lvl="1" indent="0" eaLnBrk="1" hangingPunct="1">
              <a:lnSpc>
                <a:spcPct val="150000"/>
              </a:lnSpc>
              <a:buNone/>
            </a:pP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아기공룡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둘리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‘, ＇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달려라 하니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‘, ‘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날아라 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수퍼보드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‘, ‘</a:t>
            </a:r>
            <a:r>
              <a:rPr kumimoji="0"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머털도사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 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등이 큰 인기를 끔 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34231" y="3573016"/>
            <a:ext cx="352051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한국 최초 장편 애니메이션 ‘홍길동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’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디지털 애니메이션의 등장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1.3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74840" y="692696"/>
            <a:ext cx="799288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애니메이션의 특징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컴퓨터 그래픽스 기술을 사용하여 애니메이션을 제작하여 제작 기간이 짧고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인건비가 적게 듦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전통적인 기존 만화 영화의 기법을 계승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발전시키고 있음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가상현실화</a:t>
            </a:r>
            <a:r>
              <a:rPr lang="en-US" altLang="ko-KR" sz="1200" dirty="0" smtClean="0"/>
              <a:t>(Virtualization)</a:t>
            </a:r>
            <a:r>
              <a:rPr lang="ko-KR" altLang="en-US" sz="1200" dirty="0" smtClean="0"/>
              <a:t>에 의해 만들어짐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기존의 애니메이션과는 비교할 수 없을 정도로 사실적인 표현이 가능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현실과의 일체감은 완벽하지 못해 일반 영화와는 구별됨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기존의 다양한 형식들이 결합된 혼합 결과물</a:t>
            </a:r>
            <a:r>
              <a:rPr lang="en-US" altLang="ko-KR" sz="1200" dirty="0" smtClean="0"/>
              <a:t>(Hybrid)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359" y="3429000"/>
            <a:ext cx="6249713" cy="23762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34647" y="3068960"/>
            <a:ext cx="336823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동영상 보기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'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세계 애니메이션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'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부천에 모였다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58052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105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5589240"/>
            <a:ext cx="676875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000" dirty="0" err="1" smtClean="0">
                <a:latin typeface="+mj-ea"/>
                <a:ea typeface="+mj-ea"/>
              </a:rPr>
              <a:t>하이퍼사실주의</a:t>
            </a:r>
            <a:r>
              <a:rPr lang="en-US" altLang="ko-KR" sz="1000" dirty="0" smtClean="0">
                <a:latin typeface="+mj-ea"/>
                <a:ea typeface="+mj-ea"/>
              </a:rPr>
              <a:t>(</a:t>
            </a:r>
            <a:r>
              <a:rPr lang="ko-KR" altLang="en-US" sz="1000" dirty="0" smtClean="0">
                <a:latin typeface="+mj-ea"/>
                <a:ea typeface="+mj-ea"/>
              </a:rPr>
              <a:t>리얼리즘</a:t>
            </a:r>
            <a:r>
              <a:rPr lang="en-US" altLang="ko-KR" sz="1000" dirty="0" smtClean="0">
                <a:latin typeface="+mj-ea"/>
                <a:ea typeface="+mj-ea"/>
              </a:rPr>
              <a:t>) : </a:t>
            </a:r>
            <a:r>
              <a:rPr lang="ko-KR" altLang="en-US" sz="1000" dirty="0" smtClean="0">
                <a:latin typeface="+mj-ea"/>
                <a:ea typeface="+mj-ea"/>
              </a:rPr>
              <a:t>주관적인 것을 최대한 배제하고 사진처럼 사실주의적 화면구성을 추구하는 예술양식</a:t>
            </a:r>
          </a:p>
        </p:txBody>
      </p:sp>
    </p:spTree>
    <p:extLst>
      <p:ext uri="{BB962C8B-B14F-4D97-AF65-F5344CB8AC3E}">
        <p14:creationId xmlns:p14="http://schemas.microsoft.com/office/powerpoint/2010/main" val="24242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7"/>
          <p:cNvSpPr>
            <a:spLocks/>
          </p:cNvSpPr>
          <p:nvPr/>
        </p:nvSpPr>
        <p:spPr bwMode="auto">
          <a:xfrm>
            <a:off x="971600" y="254000"/>
            <a:ext cx="43307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buFontTx/>
              <a:buNone/>
            </a:pPr>
            <a:r>
              <a:rPr lang="ko-KR" altLang="en-US" sz="240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ヒラギノ角ゴ ProN W3"/>
                <a:sym typeface="Helvetica" panose="020B0604020202020204" pitchFamily="34" charset="0"/>
              </a:rPr>
              <a:t>그림 애니메이션</a:t>
            </a:r>
            <a:endParaRPr lang="en-US" altLang="ko-KR" sz="240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ヒラギノ角ゴ ProN W3"/>
              <a:sym typeface="Helvetica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250825" y="273050"/>
            <a:ext cx="86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84859" bIns="38100" anchor="ctr"/>
          <a:lstStyle>
            <a:lvl1pPr marL="7938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N W3" charset="0"/>
                <a:cs typeface="ヒラギノ角ゴ ProN W3" charset="0"/>
                <a:sym typeface="Lucida Grande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ts val="1200"/>
              </a:spcBef>
              <a:defRPr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Helvetica" pitchFamily="34" charset="0"/>
              </a:rPr>
              <a:t>2.1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Helvetica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83419" y="1340768"/>
            <a:ext cx="807362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맑은 고딕" panose="020B0503020000020004" pitchFamily="50" charset="-127"/>
              <a:buChar char="■"/>
            </a:pPr>
            <a:r>
              <a:rPr kumimoji="0"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전통적인 애니메이션</a:t>
            </a:r>
            <a:endParaRPr kumimoji="0"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사진 필름 기술을 이용하여 프레임 단위</a:t>
            </a:r>
            <a:r>
              <a:rPr lang="en-US" altLang="ko-KR" sz="1200" dirty="0" smtClean="0"/>
              <a:t>(Frame-by-Frame)</a:t>
            </a:r>
            <a:r>
              <a:rPr lang="ko-KR" altLang="en-US" sz="1200" dirty="0" smtClean="0"/>
              <a:t>로 하나씩 제작한 만화 영화를 의미</a:t>
            </a:r>
            <a:endParaRPr lang="en-US" altLang="ko-KR" sz="1200" dirty="0" smtClean="0"/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오늘날 컴퓨터 애니메이션 발전을 위한 기반이 됨</a:t>
            </a: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 애니메이션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(Drawn Animation)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모델 애니메이션</a:t>
            </a:r>
            <a:r>
              <a:rPr kumimoji="0"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(Model Animation)</a:t>
            </a:r>
            <a:r>
              <a:rPr kumimoji="0"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분류됨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 애니메이션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종이 또는 투명한 셀룰로이드 필름 위에 손으로 움직이는 그림을 그리고 연속적으로 촬영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39800" lvl="2" indent="-180975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 애니메이션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가지 재료를 사용하여 모형을 제작하고 그 모형을 조금씩 움직이면서 연속적으로 촬영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1" indent="-18097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013" y="3789040"/>
            <a:ext cx="564985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13589</TotalTime>
  <Words>4195</Words>
  <Application>Microsoft Office PowerPoint</Application>
  <PresentationFormat>화면 슬라이드 쇼(4:3)</PresentationFormat>
  <Paragraphs>628</Paragraphs>
  <Slides>56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서식</vt:lpstr>
      <vt:lpstr>Chapter 07. 애니메이션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김성무</dc:creator>
  <cp:lastModifiedBy>Seo Young Shang</cp:lastModifiedBy>
  <cp:revision>1180</cp:revision>
  <dcterms:created xsi:type="dcterms:W3CDTF">2012-07-11T10:23:22Z</dcterms:created>
  <dcterms:modified xsi:type="dcterms:W3CDTF">2015-04-08T13:39:00Z</dcterms:modified>
</cp:coreProperties>
</file>